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x="12188952"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lgn="ctr"/>
            <a:r>
              <a:t>Taqdimot</a:t>
            </a:r>
          </a:p>
        </p:txBody>
      </p:sp>
      <p:sp>
        <p:nvSpPr>
          <p:cNvPr id="3" name="Subtitle 2"/>
          <p:cNvSpPr>
            <a:spLocks noGrp="1"/>
          </p:cNvSpPr>
          <p:nvPr>
            <p:ph type="subTitle" idx="1"/>
          </p:nvPr>
        </p:nvSpPr>
        <p:spPr/>
        <p:txBody>
          <a:bodyPr/>
          <a:lstStyle/>
          <a:p>
            <a:pPr algn="ctr"/>
            <a:r>
              <a:t>Koinotni oʻrganish</a:t>
            </a:r>
          </a:p>
          <a:p/>
          <a:p/>
          <a:p>
            <a:r>
              <a:t>Javlonbek</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Teleskoplar</a:t>
            </a:r>
          </a:p>
        </p:txBody>
      </p:sp>
      <p:sp>
        <p:nvSpPr>
          <p:cNvPr id="3" name="Content Placeholder 2"/>
          <p:cNvSpPr>
            <a:spLocks noGrp="1"/>
          </p:cNvSpPr>
          <p:nvPr>
            <p:ph idx="1"/>
          </p:nvPr>
        </p:nvSpPr>
        <p:spPr/>
        <p:txBody>
          <a:bodyPr/>
          <a:lstStyle/>
          <a:p>
            <a:pPr algn="l">
              <a:defRPr sz="1600"/>
            </a:pPr>
            <a:r>
              <a:t>Teleskoplar koinotni o'rganishda muhim vositalardan biridir. Ular uzoqdagi yulduzlar va galaktikalarni kuzatish imkonini beradi. Hubble kosmik teleskopi kabi qurilmalar bizning koinot haqidagi tushunchamizni keskin kengaytirdi.</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Kosmik zondlar</a:t>
            </a:r>
          </a:p>
        </p:txBody>
      </p:sp>
      <p:sp>
        <p:nvSpPr>
          <p:cNvPr id="3" name="Content Placeholder 2"/>
          <p:cNvSpPr>
            <a:spLocks noGrp="1"/>
          </p:cNvSpPr>
          <p:nvPr>
            <p:ph idx="1"/>
          </p:nvPr>
        </p:nvSpPr>
        <p:spPr/>
        <p:txBody>
          <a:bodyPr/>
          <a:lstStyle/>
          <a:p>
            <a:pPr algn="l">
              <a:defRPr sz="1600"/>
            </a:pPr>
            <a:r>
              <a:t>Kosmik zondlar Quyosh tizimidagi va undan tashqaridagi jismlarni o'rganish uchun mo'ljallangan. Voyager zondlari, masalan, Quyosh tizimini tark etgan birinchi insoniy qurilmalardir. Ular koinotning cheksizligini o'rganishda katta rol o'ynaydi.</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400" b="1"/>
            </a:pPr>
            <a:r>
              <a:t>Koinot stansiyalari</a:t>
            </a:r>
          </a:p>
        </p:txBody>
      </p:sp>
      <p:pic>
        <p:nvPicPr>
          <p:cNvPr id="3" name="Picture 2" descr="slide_12.jpg"/>
          <p:cNvPicPr>
            <a:picLocks noChangeAspect="1"/>
          </p:cNvPicPr>
          <p:nvPr/>
        </p:nvPicPr>
        <p:blipFill>
          <a:blip r:embed="rId2"/>
          <a:stretch>
            <a:fillRect/>
          </a:stretch>
        </p:blipFill>
        <p:spPr>
          <a:xfrm>
            <a:off x="457200" y="1828800"/>
            <a:ext cx="5029200" cy="3657600"/>
          </a:xfrm>
          <a:prstGeom prst="rect">
            <a:avLst/>
          </a:prstGeom>
        </p:spPr>
      </p:pic>
      <p:sp>
        <p:nvSpPr>
          <p:cNvPr id="4" name="TextBox 3"/>
          <p:cNvSpPr txBox="1"/>
          <p:nvPr/>
        </p:nvSpPr>
        <p:spPr>
          <a:xfrm>
            <a:off x="5943600" y="1828800"/>
            <a:ext cx="5486400" cy="4114800"/>
          </a:xfrm>
          <a:prstGeom prst="rect">
            <a:avLst/>
          </a:prstGeom>
          <a:noFill/>
        </p:spPr>
        <p:txBody>
          <a:bodyPr wrap="square">
            <a:spAutoFit/>
          </a:bodyPr>
          <a:lstStyle/>
          <a:p>
            <a:pPr algn="l">
              <a:defRPr sz="1400"/>
            </a:pPr>
            <a:r>
              <a:t>Xalqaro koinot stansiyasi (XKS) insoniyatning koinotdagi doimiy joylashgan birinchi manzilidir. Bu stansiya orbitada turli ilmiy tajribalar o'tkazish imkonini beradi va xalqaro hamkorlikning ajoyib misolidir.</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Marsni o'rganish</a:t>
            </a:r>
          </a:p>
        </p:txBody>
      </p:sp>
      <p:sp>
        <p:nvSpPr>
          <p:cNvPr id="3" name="Content Placeholder 2"/>
          <p:cNvSpPr>
            <a:spLocks noGrp="1"/>
          </p:cNvSpPr>
          <p:nvPr>
            <p:ph idx="1"/>
          </p:nvPr>
        </p:nvSpPr>
        <p:spPr/>
        <p:txBody>
          <a:bodyPr/>
          <a:lstStyle/>
          <a:p>
            <a:pPr algn="l">
              <a:defRPr sz="1600"/>
            </a:pPr>
            <a:r>
              <a:t>Mars insoniyatning kelajakdagi koinotdagi asosiy maqsadlaridan biri hisoblanadi. Marsga ko'plab zondlar va roverlar yuborilgan. Ularning maqsadi Marsda hayotni aniqlash va bu sayyorada yashash imkoniyatlarini o'rganishdir.</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Koinot turizmi</a:t>
            </a:r>
          </a:p>
        </p:txBody>
      </p:sp>
      <p:sp>
        <p:nvSpPr>
          <p:cNvPr id="3" name="Content Placeholder 2"/>
          <p:cNvSpPr>
            <a:spLocks noGrp="1"/>
          </p:cNvSpPr>
          <p:nvPr>
            <p:ph idx="1"/>
          </p:nvPr>
        </p:nvSpPr>
        <p:spPr/>
        <p:txBody>
          <a:bodyPr/>
          <a:lstStyle/>
          <a:p>
            <a:pPr algn="l">
              <a:defRPr sz="1600"/>
            </a:pPr>
            <a:r>
              <a:t>Koinot turizmi so'nggi yillarda rivojlanib borayotgan sohalardan biridir. SpaceX va Blue Origin kabi kompaniyalar koinotga sayohat qilishni ommaviylashtirish ustida ishlamoqda. Koinot turizmi yangi imkoniyatlar va sarmoyalar uchun eshik ochmoqda.</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400" b="1"/>
            </a:pPr>
            <a:r>
              <a:t>Koinotdagi xavf-xatarlar</a:t>
            </a:r>
          </a:p>
        </p:txBody>
      </p:sp>
      <p:pic>
        <p:nvPicPr>
          <p:cNvPr id="3" name="Picture 2" descr="slide_15.jpg"/>
          <p:cNvPicPr>
            <a:picLocks noChangeAspect="1"/>
          </p:cNvPicPr>
          <p:nvPr/>
        </p:nvPicPr>
        <p:blipFill>
          <a:blip r:embed="rId2"/>
          <a:stretch>
            <a:fillRect/>
          </a:stretch>
        </p:blipFill>
        <p:spPr>
          <a:xfrm>
            <a:off x="457200" y="1828800"/>
            <a:ext cx="5029200" cy="3657600"/>
          </a:xfrm>
          <a:prstGeom prst="rect">
            <a:avLst/>
          </a:prstGeom>
        </p:spPr>
      </p:pic>
      <p:sp>
        <p:nvSpPr>
          <p:cNvPr id="4" name="TextBox 3"/>
          <p:cNvSpPr txBox="1"/>
          <p:nvPr/>
        </p:nvSpPr>
        <p:spPr>
          <a:xfrm>
            <a:off x="5943600" y="1828800"/>
            <a:ext cx="5486400" cy="4114800"/>
          </a:xfrm>
          <a:prstGeom prst="rect">
            <a:avLst/>
          </a:prstGeom>
          <a:noFill/>
        </p:spPr>
        <p:txBody>
          <a:bodyPr wrap="square">
            <a:spAutoFit/>
          </a:bodyPr>
          <a:lstStyle/>
          <a:p>
            <a:pPr algn="l">
              <a:defRPr sz="1400"/>
            </a:pPr>
            <a:r>
              <a:t>Koinotda ko'plab xavf-xatarlar mavjud, jumladan asteroidlarning to'qnashuvi, quyosh chaqnashlari va kosmik nurlanish. Ushbu xavflarni o'rganish va ulardan himoyalanish insoniyatning koinotdagi faoliyati uchun juda muhimdir.</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Koinotda kelajak</a:t>
            </a:r>
          </a:p>
        </p:txBody>
      </p:sp>
      <p:sp>
        <p:nvSpPr>
          <p:cNvPr id="3" name="Content Placeholder 2"/>
          <p:cNvSpPr>
            <a:spLocks noGrp="1"/>
          </p:cNvSpPr>
          <p:nvPr>
            <p:ph idx="1"/>
          </p:nvPr>
        </p:nvSpPr>
        <p:spPr/>
        <p:txBody>
          <a:bodyPr/>
          <a:lstStyle/>
          <a:p>
            <a:pPr algn="l">
              <a:defRPr sz="1600"/>
            </a:pPr>
            <a:r>
              <a:t>Koinotni o'rganish kelajakda yanada rivojlanadi. Insoniyat Marsda koloniyalar qurishi va boshqa yulduz tizimlarini o'rganishi mumkin. Bu kelajakdagi texnologik yutuqlar va xalqaro hamkorlikka bog'liq.</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Koinotni o'rganishning ahamiyati</a:t>
            </a:r>
          </a:p>
        </p:txBody>
      </p:sp>
      <p:sp>
        <p:nvSpPr>
          <p:cNvPr id="3" name="Content Placeholder 2"/>
          <p:cNvSpPr>
            <a:spLocks noGrp="1"/>
          </p:cNvSpPr>
          <p:nvPr>
            <p:ph idx="1"/>
          </p:nvPr>
        </p:nvSpPr>
        <p:spPr/>
        <p:txBody>
          <a:bodyPr/>
          <a:lstStyle/>
          <a:p>
            <a:pPr algn="l">
              <a:defRPr sz="1600"/>
            </a:pPr>
            <a:r>
              <a:t>Koinotni o'rganish nafaqat ilmiy yutuqlar, balki insoniyatning o'zini anglashiga ham xizmat qiladi. Bu bizga koinotdagi o'rnimizni tushunish va kelajakda yangi imkoniyatlarni kashf etish imkonini beradi.</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400" b="1"/>
            </a:pPr>
            <a:r>
              <a:t>Insoniyatning koinotdagi roli</a:t>
            </a:r>
          </a:p>
        </p:txBody>
      </p:sp>
      <p:pic>
        <p:nvPicPr>
          <p:cNvPr id="3" name="Picture 2" descr="slide_18.jpg"/>
          <p:cNvPicPr>
            <a:picLocks noChangeAspect="1"/>
          </p:cNvPicPr>
          <p:nvPr/>
        </p:nvPicPr>
        <p:blipFill>
          <a:blip r:embed="rId2"/>
          <a:stretch>
            <a:fillRect/>
          </a:stretch>
        </p:blipFill>
        <p:spPr>
          <a:xfrm>
            <a:off x="457200" y="1828800"/>
            <a:ext cx="5029200" cy="3657600"/>
          </a:xfrm>
          <a:prstGeom prst="rect">
            <a:avLst/>
          </a:prstGeom>
        </p:spPr>
      </p:pic>
      <p:sp>
        <p:nvSpPr>
          <p:cNvPr id="4" name="TextBox 3"/>
          <p:cNvSpPr txBox="1"/>
          <p:nvPr/>
        </p:nvSpPr>
        <p:spPr>
          <a:xfrm>
            <a:off x="5943600" y="1828800"/>
            <a:ext cx="5486400" cy="4114800"/>
          </a:xfrm>
          <a:prstGeom prst="rect">
            <a:avLst/>
          </a:prstGeom>
          <a:noFill/>
        </p:spPr>
        <p:txBody>
          <a:bodyPr wrap="square">
            <a:spAutoFit/>
          </a:bodyPr>
          <a:lstStyle/>
          <a:p>
            <a:pPr algn="l">
              <a:defRPr sz="1400"/>
            </a:pPr>
            <a:r>
              <a:t>Insoniyat koinotni o'rganish orqali o'zining qudratini sinovdan o'tkazmoqda. Koinotdagi har bir qadam bizning texnologik imkoniyatlarimizni kengaytiradi va global hamkorlik uchun yangi imkoniyatlar yaratadi. Bu jarayon bizning kelajagimizni shakllantiradi.</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Koinot va texnologiya</a:t>
            </a:r>
          </a:p>
        </p:txBody>
      </p:sp>
      <p:sp>
        <p:nvSpPr>
          <p:cNvPr id="3" name="Content Placeholder 2"/>
          <p:cNvSpPr>
            <a:spLocks noGrp="1"/>
          </p:cNvSpPr>
          <p:nvPr>
            <p:ph idx="1"/>
          </p:nvPr>
        </p:nvSpPr>
        <p:spPr/>
        <p:txBody>
          <a:bodyPr/>
          <a:lstStyle/>
          <a:p>
            <a:pPr algn="l">
              <a:defRPr sz="1600"/>
            </a:pPr>
            <a:r>
              <a:t>Koinotni o'rganish texnologiya taraqqiyotiga katta turtki beradi. Kosmik dasturlar orqali yangi materiallar, aloqa texnologiyalari va energiya manbalari kashf qilinmoqda. Bu yutuqlar yer yuzidagi turmush darajasini ham yaxshilaydi.</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Koinotning Tarixi</a:t>
            </a:r>
          </a:p>
        </p:txBody>
      </p:sp>
      <p:sp>
        <p:nvSpPr>
          <p:cNvPr id="3" name="Content Placeholder 2"/>
          <p:cNvSpPr>
            <a:spLocks noGrp="1"/>
          </p:cNvSpPr>
          <p:nvPr>
            <p:ph idx="1"/>
          </p:nvPr>
        </p:nvSpPr>
        <p:spPr/>
        <p:txBody>
          <a:bodyPr/>
          <a:lstStyle/>
          <a:p>
            <a:pPr algn="l">
              <a:defRPr sz="1600"/>
            </a:pPr>
            <a:r>
              <a:t>Koinotning shakllanishi va rivojlanishi haqida ko'plab nazariyalar mavjud. Ulardan biri katta portlash nazariyasidir, u koinotning 13,8 milliard yil avval katta portlash bilan boshlanganini tushuntiradi. Bu nazariya kosmik fon nurlanishi va galaktikalar harakati kabi kuzatuvlar bilan tasdiqlangan.</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Xulosa</a:t>
            </a:r>
          </a:p>
        </p:txBody>
      </p:sp>
      <p:sp>
        <p:nvSpPr>
          <p:cNvPr id="3" name="Content Placeholder 2"/>
          <p:cNvSpPr>
            <a:spLocks noGrp="1"/>
          </p:cNvSpPr>
          <p:nvPr>
            <p:ph idx="1"/>
          </p:nvPr>
        </p:nvSpPr>
        <p:spPr/>
        <p:txBody>
          <a:bodyPr/>
          <a:lstStyle/>
          <a:p>
            <a:pPr algn="l">
              <a:defRPr sz="1600"/>
            </a:pPr>
            <a:r>
              <a:t>Koinotni o'rganish insoniyatning eng ulug' maqsadlaridan biri bo'lib qoladi. Bu jarayon bizga yangi bilimlar, texnologik yutuqlar va koinotda yangi imkoniyatlar yaratadi. Koinotni o'rganish davomida insoniyat o'zining haqiqiy imkoniyatlarini kashf etadi.</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400" b="1"/>
            </a:pPr>
            <a:r>
              <a:t>Koinot tuzilishi</a:t>
            </a:r>
          </a:p>
        </p:txBody>
      </p:sp>
      <p:pic>
        <p:nvPicPr>
          <p:cNvPr id="3" name="Picture 2" descr="slide_3.jpg"/>
          <p:cNvPicPr>
            <a:picLocks noChangeAspect="1"/>
          </p:cNvPicPr>
          <p:nvPr/>
        </p:nvPicPr>
        <p:blipFill>
          <a:blip r:embed="rId2"/>
          <a:stretch>
            <a:fillRect/>
          </a:stretch>
        </p:blipFill>
        <p:spPr>
          <a:xfrm>
            <a:off x="457200" y="1828800"/>
            <a:ext cx="5029200" cy="3657600"/>
          </a:xfrm>
          <a:prstGeom prst="rect">
            <a:avLst/>
          </a:prstGeom>
        </p:spPr>
      </p:pic>
      <p:sp>
        <p:nvSpPr>
          <p:cNvPr id="4" name="TextBox 3"/>
          <p:cNvSpPr txBox="1"/>
          <p:nvPr/>
        </p:nvSpPr>
        <p:spPr>
          <a:xfrm>
            <a:off x="5943600" y="1828800"/>
            <a:ext cx="5486400" cy="4114800"/>
          </a:xfrm>
          <a:prstGeom prst="rect">
            <a:avLst/>
          </a:prstGeom>
          <a:noFill/>
        </p:spPr>
        <p:txBody>
          <a:bodyPr wrap="square">
            <a:spAutoFit/>
          </a:bodyPr>
          <a:lstStyle/>
          <a:p>
            <a:pPr algn="l">
              <a:defRPr sz="1400"/>
            </a:pPr>
            <a:r>
              <a:t>Koinot yulduzlar, galaktikalar, qora tuynuklar va boshqa ko'plab astronomik jismlardan iborat. Galaktikalar yulduzlar va gazlardan tashkil topgan katta tuzilmalar bo'lib, koinotda trillionlab galaktikalar mavjud. Koinotning tuzilishi murakkab va ulkan.</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Quyosh tizimi</a:t>
            </a:r>
          </a:p>
        </p:txBody>
      </p:sp>
      <p:sp>
        <p:nvSpPr>
          <p:cNvPr id="3" name="Content Placeholder 2"/>
          <p:cNvSpPr>
            <a:spLocks noGrp="1"/>
          </p:cNvSpPr>
          <p:nvPr>
            <p:ph idx="1"/>
          </p:nvPr>
        </p:nvSpPr>
        <p:spPr/>
        <p:txBody>
          <a:bodyPr/>
          <a:lstStyle/>
          <a:p>
            <a:pPr algn="l">
              <a:defRPr sz="1600"/>
            </a:pPr>
            <a:r>
              <a:t>Quyosh tizimi bizning koinotdagi eng yaxshi o'rganilgan qismlaridan biridir. Bu tizim Quyosh, sakkizta sayyora, asteroidlar, kometalar va boshqa kichik jismlardan iborat. Bizning sayyoramiz Yer ham ushbu tizimning bir qismidir.</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Yulduzlar</a:t>
            </a:r>
          </a:p>
        </p:txBody>
      </p:sp>
      <p:sp>
        <p:nvSpPr>
          <p:cNvPr id="3" name="Content Placeholder 2"/>
          <p:cNvSpPr>
            <a:spLocks noGrp="1"/>
          </p:cNvSpPr>
          <p:nvPr>
            <p:ph idx="1"/>
          </p:nvPr>
        </p:nvSpPr>
        <p:spPr/>
        <p:txBody>
          <a:bodyPr/>
          <a:lstStyle/>
          <a:p>
            <a:pPr algn="l">
              <a:defRPr sz="1600"/>
            </a:pPr>
            <a:r>
              <a:t>Yulduzlar koinotning asosiy elementlaridan biri bo'lib, ular katta hajmdagi gaz va plazmadan tashkil topgan. Ular o'zlarida yadro sintezi jarayonini amalga oshiradi, bu esa yorqinlik va issiqlik manbai hisoblanadi. Yulduzlar turli bosqichlarda rivojlanadi va o'ladi.</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400" b="1"/>
            </a:pPr>
            <a:r>
              <a:t>Galaktikalar</a:t>
            </a:r>
          </a:p>
        </p:txBody>
      </p:sp>
      <p:pic>
        <p:nvPicPr>
          <p:cNvPr id="3" name="Picture 2" descr="slide_6.jpg"/>
          <p:cNvPicPr>
            <a:picLocks noChangeAspect="1"/>
          </p:cNvPicPr>
          <p:nvPr/>
        </p:nvPicPr>
        <p:blipFill>
          <a:blip r:embed="rId2"/>
          <a:stretch>
            <a:fillRect/>
          </a:stretch>
        </p:blipFill>
        <p:spPr>
          <a:xfrm>
            <a:off x="457200" y="1828800"/>
            <a:ext cx="5029200" cy="3657600"/>
          </a:xfrm>
          <a:prstGeom prst="rect">
            <a:avLst/>
          </a:prstGeom>
        </p:spPr>
      </p:pic>
      <p:sp>
        <p:nvSpPr>
          <p:cNvPr id="4" name="TextBox 3"/>
          <p:cNvSpPr txBox="1"/>
          <p:nvPr/>
        </p:nvSpPr>
        <p:spPr>
          <a:xfrm>
            <a:off x="5943600" y="1828800"/>
            <a:ext cx="5486400" cy="4114800"/>
          </a:xfrm>
          <a:prstGeom prst="rect">
            <a:avLst/>
          </a:prstGeom>
          <a:noFill/>
        </p:spPr>
        <p:txBody>
          <a:bodyPr wrap="square">
            <a:spAutoFit/>
          </a:bodyPr>
          <a:lstStyle/>
          <a:p>
            <a:pPr algn="l">
              <a:defRPr sz="1400"/>
            </a:pPr>
            <a:r>
              <a:t>Galaktikalar yulduzlar, gaz va changdan tashkil topgan katta tuzilmalar bo'lib, ular gravitatsiya kuchi bilan birga ushlab turiladi. Galaktikalar spiral, elliptik va noaniq shakllarda bo'lishi mumkin. Bizning galaktikamiz Somon Yo'li spiral shaklga ega.</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Qora tuynuklar</a:t>
            </a:r>
          </a:p>
        </p:txBody>
      </p:sp>
      <p:sp>
        <p:nvSpPr>
          <p:cNvPr id="3" name="Content Placeholder 2"/>
          <p:cNvSpPr>
            <a:spLocks noGrp="1"/>
          </p:cNvSpPr>
          <p:nvPr>
            <p:ph idx="1"/>
          </p:nvPr>
        </p:nvSpPr>
        <p:spPr/>
        <p:txBody>
          <a:bodyPr/>
          <a:lstStyle/>
          <a:p>
            <a:pPr algn="l">
              <a:defRPr sz="1600"/>
            </a:pPr>
            <a:r>
              <a:t>Qora tuynuklar koinotdagi eng sirli va kuchli jismlardan biridir. Ular o'ziga yaqin bo'lgan barcha narsani, hatto yorug'likni ham tortib oladi. Qora tuynuklar yulduzlar o'limidan keyin hosil bo'lishi mumkin va ular atrofidagi fazoni buzadi.</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Koinotdagi energiya</a:t>
            </a:r>
          </a:p>
        </p:txBody>
      </p:sp>
      <p:sp>
        <p:nvSpPr>
          <p:cNvPr id="3" name="Content Placeholder 2"/>
          <p:cNvSpPr>
            <a:spLocks noGrp="1"/>
          </p:cNvSpPr>
          <p:nvPr>
            <p:ph idx="1"/>
          </p:nvPr>
        </p:nvSpPr>
        <p:spPr/>
        <p:txBody>
          <a:bodyPr/>
          <a:lstStyle/>
          <a:p>
            <a:pPr algn="l">
              <a:defRPr sz="1600"/>
            </a:pPr>
            <a:r>
              <a:t>Koinotda turli xil energiya turlari mavjud, jumladan qorong'u energiya va qorong'u modda. Qorong'u energiya koinotning kengayishini tezlashtiradi, qorong'u modda esa koinotning massasi va gravitatsion xususiyatlariga ta'sir qiladi. Bu energiyalar hali to'liq o'rganilmagan.</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400" b="1"/>
            </a:pPr>
            <a:r>
              <a:t>Koinotda hayot</a:t>
            </a:r>
          </a:p>
        </p:txBody>
      </p:sp>
      <p:pic>
        <p:nvPicPr>
          <p:cNvPr id="3" name="Picture 2" descr="slide_9.jpg"/>
          <p:cNvPicPr>
            <a:picLocks noChangeAspect="1"/>
          </p:cNvPicPr>
          <p:nvPr/>
        </p:nvPicPr>
        <p:blipFill>
          <a:blip r:embed="rId2"/>
          <a:stretch>
            <a:fillRect/>
          </a:stretch>
        </p:blipFill>
        <p:spPr>
          <a:xfrm>
            <a:off x="457200" y="1828800"/>
            <a:ext cx="5029200" cy="3657600"/>
          </a:xfrm>
          <a:prstGeom prst="rect">
            <a:avLst/>
          </a:prstGeom>
        </p:spPr>
      </p:pic>
      <p:sp>
        <p:nvSpPr>
          <p:cNvPr id="4" name="TextBox 3"/>
          <p:cNvSpPr txBox="1"/>
          <p:nvPr/>
        </p:nvSpPr>
        <p:spPr>
          <a:xfrm>
            <a:off x="5943600" y="1828800"/>
            <a:ext cx="5486400" cy="4114800"/>
          </a:xfrm>
          <a:prstGeom prst="rect">
            <a:avLst/>
          </a:prstGeom>
          <a:noFill/>
        </p:spPr>
        <p:txBody>
          <a:bodyPr wrap="square">
            <a:spAutoFit/>
          </a:bodyPr>
          <a:lstStyle/>
          <a:p>
            <a:pPr algn="l">
              <a:defRPr sz="1400"/>
            </a:pPr>
            <a:r>
              <a:t>Koinotda hayotning mavjudligi ilmiy jamoatchilikni qiziqtirgan mavzulardan biridir. Bizning sayyoramizdan tashqarida hayot izlash uchun ko'plab missiyalar amalga oshirilgan. Mars va Europa kabi sayyoralarda hayot alomatlari izlanmoqda.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